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56" r:id="rId5"/>
    <p:sldId id="281" r:id="rId6"/>
    <p:sldId id="279" r:id="rId7"/>
    <p:sldId id="280" r:id="rId8"/>
    <p:sldId id="282" r:id="rId9"/>
    <p:sldId id="283" r:id="rId10"/>
    <p:sldId id="284" r:id="rId11"/>
    <p:sldId id="285" r:id="rId12"/>
    <p:sldId id="286" r:id="rId13"/>
    <p:sldId id="287" r:id="rId14"/>
    <p:sldId id="288" r:id="rId15"/>
    <p:sldId id="289" r:id="rId16"/>
    <p:sldId id="290" r:id="rId17"/>
    <p:sldId id="291" r:id="rId18"/>
    <p:sldId id="292" r:id="rId19"/>
    <p:sldId id="300" r:id="rId20"/>
    <p:sldId id="298" r:id="rId21"/>
    <p:sldId id="293" r:id="rId22"/>
    <p:sldId id="294" r:id="rId23"/>
    <p:sldId id="299" r:id="rId24"/>
    <p:sldId id="301" r:id="rId25"/>
    <p:sldId id="302" r:id="rId26"/>
    <p:sldId id="303" r:id="rId27"/>
    <p:sldId id="295" r:id="rId28"/>
    <p:sldId id="296" r:id="rId29"/>
    <p:sldId id="297" r:id="rId30"/>
    <p:sldId id="258" r:id="rId31"/>
    <p:sldId id="259" r:id="rId32"/>
    <p:sldId id="260" r:id="rId33"/>
    <p:sldId id="273" r:id="rId34"/>
    <p:sldId id="271" r:id="rId35"/>
    <p:sldId id="269" r:id="rId36"/>
    <p:sldId id="278" r:id="rId37"/>
    <p:sldId id="276" r:id="rId38"/>
    <p:sldId id="265" r:id="rId39"/>
    <p:sldId id="266" r:id="rId40"/>
    <p:sldId id="267" r:id="rId41"/>
    <p:sldId id="27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BA573-A044-7E49-8ACD-2ADB504ABD12}" v="27" dt="2023-09-12T20:24:24.76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89747" autoAdjust="0"/>
  </p:normalViewPr>
  <p:slideViewPr>
    <p:cSldViewPr snapToGrid="0">
      <p:cViewPr varScale="1">
        <p:scale>
          <a:sx n="63" d="100"/>
          <a:sy n="63" d="100"/>
        </p:scale>
        <p:origin x="624"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algn="ctr" rtl="0">
            <a:buNone/>
          </a:pPr>
          <a:r>
            <a:rPr lang="en-US" sz="1400" dirty="0">
              <a:latin typeface="+mn-lt"/>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dgm:spPr/>
      <dgm:t>
        <a:bodyPr/>
        <a:lstStyle/>
        <a:p>
          <a:pPr marL="0" algn="ctr" rtl="0">
            <a:buNone/>
          </a:pPr>
          <a:r>
            <a:rPr lang="en-US" sz="2000" dirty="0">
              <a:latin typeface="+mn-lt"/>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custT="1"/>
      <dgm:spPr/>
      <dgm:t>
        <a:bodyPr/>
        <a:lstStyle/>
        <a:p>
          <a:pPr marL="0" algn="ctr">
            <a:buNone/>
          </a:pPr>
          <a:r>
            <a:rPr lang="en-US" sz="1400" dirty="0">
              <a:latin typeface="+mn-lt"/>
            </a:rPr>
            <a:t>Synergize scalable </a:t>
          </a:r>
          <a:br>
            <a:rPr lang="en-US" sz="1400" dirty="0">
              <a:latin typeface="+mn-lt"/>
            </a:rPr>
          </a:br>
          <a:r>
            <a:rPr lang="en-US" sz="1400" dirty="0">
              <a:latin typeface="+mn-lt"/>
            </a:rPr>
            <a:t>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dgm:spPr/>
      <dgm:t>
        <a:bodyPr/>
        <a:lstStyle/>
        <a:p>
          <a:pPr marL="0" algn="ctr">
            <a:buNone/>
          </a:pPr>
          <a:r>
            <a:rPr lang="en-US" sz="2000" dirty="0">
              <a:latin typeface="+mn-lt"/>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custT="1"/>
      <dgm:spPr/>
      <dgm:t>
        <a:bodyPr/>
        <a:lstStyle/>
        <a:p>
          <a:pPr marL="0" algn="ctr">
            <a:buNone/>
          </a:pPr>
          <a:r>
            <a:rPr lang="en-US" sz="140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dgm:spPr/>
      <dgm:t>
        <a:bodyPr/>
        <a:lstStyle/>
        <a:p>
          <a:pPr marL="0" algn="ctr">
            <a:buNone/>
          </a:pPr>
          <a:r>
            <a:rPr lang="en-US" sz="2000" dirty="0">
              <a:latin typeface="+mn-lt"/>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algn="ctr">
            <a:buNone/>
          </a:pPr>
          <a:r>
            <a:rPr lang="en-US" sz="1400" dirty="0">
              <a:latin typeface="+mn-lt"/>
            </a:rPr>
            <a:t>Coordinate</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algn="ctr" rtl="0">
            <a:buNone/>
          </a:pPr>
          <a:r>
            <a:rPr lang="en-US" sz="1400" dirty="0">
              <a:latin typeface="+mn-lt"/>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dgm:spPr/>
      <dgm:t>
        <a:bodyPr/>
        <a:lstStyle/>
        <a:p>
          <a:pPr marL="0" algn="ctr"/>
          <a:r>
            <a:rPr lang="en-US" sz="2000" dirty="0">
              <a:latin typeface="+mn-lt"/>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dgm:spPr/>
      <dgm:t>
        <a:bodyPr/>
        <a:lstStyle/>
        <a:p>
          <a:pPr marL="0" algn="ctr">
            <a:buNone/>
          </a:pPr>
          <a:r>
            <a:rPr lang="en-US" sz="2000" dirty="0">
              <a:latin typeface="+mn-lt"/>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566CA0B6-95FF-3A46-BF54-8E3C5843F883}">
      <dgm:prSet phldr="0" custT="1"/>
      <dgm:spPr/>
      <dgm:t>
        <a:bodyPr/>
        <a:lstStyle/>
        <a:p>
          <a:pPr marL="0" algn="ctr">
            <a:buNone/>
          </a:pPr>
          <a:r>
            <a:rPr lang="en-US" sz="1400" dirty="0">
              <a:latin typeface="+mn-lt"/>
            </a:rPr>
            <a:t>e-business applications</a:t>
          </a:r>
        </a:p>
      </dgm:t>
    </dgm:pt>
    <dgm:pt modelId="{C117508E-3024-E449-BAAE-1987AA32AD71}" type="parTrans" cxnId="{C499AF16-4A28-D448-9A77-B8BAAF4098DA}">
      <dgm:prSet/>
      <dgm:spPr/>
      <dgm:t>
        <a:bodyPr/>
        <a:lstStyle/>
        <a:p>
          <a:endParaRPr lang="en-US">
            <a:latin typeface="+mn-lt"/>
          </a:endParaRPr>
        </a:p>
      </dgm:t>
    </dgm:pt>
    <dgm:pt modelId="{0B3040D4-47C6-DA43-932A-AD2F185F5C5E}" type="sibTrans" cxnId="{C499AF16-4A28-D448-9A77-B8BAAF4098DA}">
      <dgm:prSet/>
      <dgm:spPr/>
      <dgm:t>
        <a:bodyPr/>
        <a:lstStyle/>
        <a:p>
          <a:endParaRPr lang="en-US">
            <a:latin typeface="+mn-lt"/>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1">
            <a:lumMod val="60000"/>
            <a:lumOff val="4000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prstGeom prst="ellipse">
          <a:avLst/>
        </a:prstGeom>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mn-lt"/>
            </a:rPr>
            <a:t>Deploy strategic networks with compelling e-business needs</a:t>
          </a:r>
          <a:endParaRPr lang="en-US" b="1" dirty="0">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US" b="1" dirty="0">
              <a:solidFill>
                <a:schemeClr val="bg1"/>
              </a:solidFill>
              <a:latin typeface="+mn-lt"/>
            </a:rPr>
            <a:t>Sep 20XX</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US" b="0" dirty="0">
              <a:solidFill>
                <a:schemeClr val="bg1"/>
              </a:solidFill>
              <a:latin typeface="+mn-lt"/>
            </a:rPr>
            <a:t>Synergize scalable</a:t>
          </a:r>
          <a:br>
            <a:rPr lang="en-US" b="0" dirty="0">
              <a:solidFill>
                <a:schemeClr val="bg1"/>
              </a:solidFill>
              <a:latin typeface="+mn-lt"/>
            </a:rPr>
          </a:br>
          <a:r>
            <a:rPr lang="en-US" b="0" dirty="0">
              <a:solidFill>
                <a:schemeClr val="bg1"/>
              </a:solidFill>
              <a:latin typeface="+mn-lt"/>
            </a:rPr>
            <a:t>e-commerce</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US" b="1" dirty="0">
              <a:solidFill>
                <a:schemeClr val="bg1"/>
              </a:solidFill>
              <a:latin typeface="+mn-lt"/>
            </a:rPr>
            <a:t>Nov 20XX</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US" b="0" dirty="0">
              <a:solidFill>
                <a:schemeClr val="bg1"/>
              </a:solidFill>
              <a:latin typeface="+mn-lt"/>
            </a:rPr>
            <a:t>Disseminate standardized metrics</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US" b="1" dirty="0">
              <a:solidFill>
                <a:schemeClr val="bg1"/>
              </a:solidFill>
              <a:latin typeface="+mn-lt"/>
            </a:rPr>
            <a:t>Jan 20XX</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US" b="0" dirty="0">
              <a:solidFill>
                <a:schemeClr val="bg1"/>
              </a:solidFill>
              <a:latin typeface="+mn-lt"/>
            </a:rPr>
            <a:t>Coordinate e-business applications</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US" b="1" dirty="0">
              <a:solidFill>
                <a:schemeClr val="bg1"/>
              </a:solidFill>
              <a:latin typeface="+mn-lt"/>
            </a:rPr>
            <a:t>March 20XX</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US" b="0" dirty="0">
              <a:solidFill>
                <a:schemeClr val="bg1"/>
              </a:solidFill>
              <a:latin typeface="+mn-lt"/>
            </a:rPr>
            <a:t>Foster holistically superior methodologies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US" b="1" dirty="0">
              <a:solidFill>
                <a:schemeClr val="bg1"/>
              </a:solidFill>
              <a:latin typeface="+mn-lt"/>
            </a:rPr>
            <a:t>May 20XX</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mn-lt"/>
            </a:rPr>
            <a:t>Planning</a:t>
          </a:r>
        </a:p>
        <a:p>
          <a:pPr marL="0" lvl="1" indent="-114300" algn="ctr" defTabSz="622300">
            <a:lnSpc>
              <a:spcPct val="90000"/>
            </a:lnSpc>
            <a:spcBef>
              <a:spcPct val="0"/>
            </a:spcBef>
            <a:spcAft>
              <a:spcPct val="15000"/>
            </a:spcAft>
            <a:buNone/>
          </a:pPr>
          <a:r>
            <a:rPr lang="en-US" sz="1400" kern="1200" dirty="0">
              <a:latin typeface="+mn-lt"/>
            </a:rPr>
            <a:t>Synergize scalable </a:t>
          </a:r>
          <a:br>
            <a:rPr lang="en-US" sz="1400" kern="1200" dirty="0">
              <a:latin typeface="+mn-lt"/>
            </a:rPr>
          </a:br>
          <a:r>
            <a:rPr lang="en-US" sz="1400" kern="1200" dirty="0">
              <a:latin typeface="+mn-lt"/>
            </a:rPr>
            <a:t>e-commerce</a:t>
          </a:r>
        </a:p>
      </dsp:txBody>
      <dsp:txXfrm>
        <a:off x="0" y="1556384"/>
        <a:ext cx="1910270" cy="1556384"/>
      </dsp:txXfrm>
    </dsp:sp>
    <dsp:sp modelId="{A126BA88-D0F9-AF4A-A7BA-0638E32B45F8}">
      <dsp:nvSpPr>
        <dsp:cNvPr id="0" name=""/>
        <dsp:cNvSpPr/>
      </dsp:nvSpPr>
      <dsp:spPr>
        <a:xfrm>
          <a:off x="546306"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6511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Marketing</a:t>
          </a:r>
        </a:p>
        <a:p>
          <a:pPr marL="0" lvl="1" indent="-114300" algn="ctr" defTabSz="622300">
            <a:lnSpc>
              <a:spcPct val="90000"/>
            </a:lnSpc>
            <a:spcBef>
              <a:spcPct val="0"/>
            </a:spcBef>
            <a:spcAft>
              <a:spcPct val="15000"/>
            </a:spcAft>
            <a:buNone/>
          </a:pPr>
          <a:r>
            <a:rPr lang="en-US" sz="1400" kern="1200" dirty="0">
              <a:latin typeface="+mn-lt"/>
            </a:rPr>
            <a:t>Disseminate standardized metrics</a:t>
          </a:r>
        </a:p>
      </dsp:txBody>
      <dsp:txXfrm>
        <a:off x="1965114" y="1556384"/>
        <a:ext cx="1910270" cy="1556384"/>
      </dsp:txXfrm>
    </dsp:sp>
    <dsp:sp modelId="{EFEB790C-BD5C-F54D-9993-F81422A8AD8E}">
      <dsp:nvSpPr>
        <dsp:cNvPr id="0" name=""/>
        <dsp:cNvSpPr/>
      </dsp:nvSpPr>
      <dsp:spPr>
        <a:xfrm>
          <a:off x="2513885"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3863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Design</a:t>
          </a:r>
        </a:p>
        <a:p>
          <a:pPr marL="0" lvl="1" indent="-114300" algn="ctr" defTabSz="622300">
            <a:lnSpc>
              <a:spcPct val="90000"/>
            </a:lnSpc>
            <a:spcBef>
              <a:spcPct val="0"/>
            </a:spcBef>
            <a:spcAft>
              <a:spcPct val="15000"/>
            </a:spcAft>
            <a:buNone/>
          </a:pPr>
          <a:r>
            <a:rPr lang="en-US" sz="1400" kern="1200" dirty="0">
              <a:latin typeface="+mn-lt"/>
            </a:rPr>
            <a:t>Coordinate</a:t>
          </a:r>
        </a:p>
        <a:p>
          <a:pPr marL="0" lvl="1" indent="-114300" algn="ctr" defTabSz="622300">
            <a:lnSpc>
              <a:spcPct val="90000"/>
            </a:lnSpc>
            <a:spcBef>
              <a:spcPct val="0"/>
            </a:spcBef>
            <a:spcAft>
              <a:spcPct val="15000"/>
            </a:spcAft>
            <a:buNone/>
          </a:pPr>
          <a:r>
            <a:rPr lang="en-US" sz="1400" kern="1200" dirty="0">
              <a:latin typeface="+mn-lt"/>
            </a:rPr>
            <a:t>e-business applications</a:t>
          </a:r>
        </a:p>
      </dsp:txBody>
      <dsp:txXfrm>
        <a:off x="3938634" y="1556384"/>
        <a:ext cx="1910270" cy="1556384"/>
      </dsp:txXfrm>
    </dsp:sp>
    <dsp:sp modelId="{CC076D56-4BB0-7246-9039-788AB439DAF0}">
      <dsp:nvSpPr>
        <dsp:cNvPr id="0" name=""/>
        <dsp:cNvSpPr/>
      </dsp:nvSpPr>
      <dsp:spPr>
        <a:xfrm>
          <a:off x="4481464"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902737"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Strategy</a:t>
          </a:r>
        </a:p>
        <a:p>
          <a:pPr marL="0" lvl="1" indent="-114300" algn="ctr" defTabSz="622300" rtl="0">
            <a:lnSpc>
              <a:spcPct val="90000"/>
            </a:lnSpc>
            <a:spcBef>
              <a:spcPct val="0"/>
            </a:spcBef>
            <a:spcAft>
              <a:spcPct val="15000"/>
            </a:spcAft>
            <a:buNone/>
          </a:pPr>
          <a:r>
            <a:rPr lang="en-US" sz="1400" kern="1200" dirty="0">
              <a:latin typeface="+mn-lt"/>
            </a:rPr>
            <a:t>Foster holistically superior methodologies</a:t>
          </a:r>
        </a:p>
      </dsp:txBody>
      <dsp:txXfrm>
        <a:off x="5902737" y="1556384"/>
        <a:ext cx="1910270" cy="1556384"/>
      </dsp:txXfrm>
    </dsp:sp>
    <dsp:sp modelId="{FDF2BC93-305C-D94B-A6C2-ED9CE7F40C2F}">
      <dsp:nvSpPr>
        <dsp:cNvPr id="0" name=""/>
        <dsp:cNvSpPr/>
      </dsp:nvSpPr>
      <dsp:spPr>
        <a:xfrm>
          <a:off x="6449043"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870316"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Launch</a:t>
          </a:r>
        </a:p>
        <a:p>
          <a:pPr marL="0" lvl="1" indent="-114300" algn="ctr" defTabSz="622300" rtl="0">
            <a:lnSpc>
              <a:spcPct val="90000"/>
            </a:lnSpc>
            <a:spcBef>
              <a:spcPct val="0"/>
            </a:spcBef>
            <a:spcAft>
              <a:spcPct val="15000"/>
            </a:spcAft>
            <a:buNone/>
          </a:pPr>
          <a:r>
            <a:rPr lang="en-US" sz="1400" kern="1200" dirty="0">
              <a:latin typeface="+mn-lt"/>
            </a:rPr>
            <a:t>Deploy strategic networks with compelling e-business needs</a:t>
          </a:r>
        </a:p>
      </dsp:txBody>
      <dsp:txXfrm>
        <a:off x="7870316" y="1556384"/>
        <a:ext cx="1910270" cy="1556384"/>
      </dsp:txXfrm>
    </dsp:sp>
    <dsp:sp modelId="{916140F0-4F43-9F45-8310-FCCA12DDE514}">
      <dsp:nvSpPr>
        <dsp:cNvPr id="0" name=""/>
        <dsp:cNvSpPr/>
      </dsp:nvSpPr>
      <dsp:spPr>
        <a:xfrm>
          <a:off x="8416622"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3820" y="3001871"/>
          <a:ext cx="8998140" cy="583644"/>
        </a:xfrm>
        <a:prstGeom prst="leftRightArrow">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Synergize scalable</a:t>
          </a:r>
          <a:br>
            <a:rPr lang="en-US" sz="1300" b="0" kern="1200" dirty="0">
              <a:solidFill>
                <a:schemeClr val="bg1"/>
              </a:solidFill>
              <a:latin typeface="+mn-lt"/>
            </a:rPr>
          </a:br>
          <a:r>
            <a:rPr lang="en-US" sz="1300" b="0" kern="1200" dirty="0">
              <a:solidFill>
                <a:schemeClr val="bg1"/>
              </a:solidFill>
              <a:latin typeface="+mn-lt"/>
            </a:rPr>
            <a:t>e-commerce</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Sep 20XX</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Disseminate standardized metrics</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Nov 20XX</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Coordinate e-business applications</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Jan 20XX</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Foster holistically superior methodologies</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March 20XX</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Deploy strategic networks with compelling e-business needs</a:t>
          </a:r>
          <a:endParaRPr lang="en-US" sz="1300" b="1" kern="1200" dirty="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May 20XX</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10/16/2023</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3482913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3665911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42079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263574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142586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370368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98240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489959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36938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125917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742227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3831833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2718472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894687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30780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1913548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369375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11728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2090438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3046494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3474130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031470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1649794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2636749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3525807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42027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98961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41797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041785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49914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391995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0031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dirty="0"/>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dirty="0"/>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are Zero-Shot Reasoners </a:t>
            </a:r>
            <a:br>
              <a:rPr lang="en-US" altLang="zh-CN" dirty="0"/>
            </a:b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Errors:</a:t>
            </a:r>
          </a:p>
          <a:p>
            <a:r>
              <a:rPr lang="en-US" sz="3600" dirty="0"/>
              <a:t>output multiple answer choices</a:t>
            </a:r>
          </a:p>
          <a:p>
            <a:r>
              <a:rPr lang="en-US" sz="3600" dirty="0"/>
              <a:t>unnecessary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80402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Prompt affect Zero-shot-</a:t>
            </a:r>
            <a:r>
              <a:rPr lang="en-US" sz="3600" dirty="0" err="1"/>
              <a:t>CoT</a:t>
            </a:r>
            <a:r>
              <a:rPr lang="en-US" sz="3600" dirty="0"/>
              <a:t>:</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4" name="图片 3">
            <a:extLst>
              <a:ext uri="{FF2B5EF4-FFF2-40B4-BE49-F238E27FC236}">
                <a16:creationId xmlns:a16="http://schemas.microsoft.com/office/drawing/2014/main" id="{EEE68A9B-A1CC-4DC9-B4A3-2551F52AD20A}"/>
              </a:ext>
            </a:extLst>
          </p:cNvPr>
          <p:cNvPicPr>
            <a:picLocks noChangeAspect="1"/>
          </p:cNvPicPr>
          <p:nvPr/>
        </p:nvPicPr>
        <p:blipFill>
          <a:blip r:embed="rId3"/>
          <a:stretch>
            <a:fillRect/>
          </a:stretch>
        </p:blipFill>
        <p:spPr>
          <a:xfrm>
            <a:off x="2919389" y="2584893"/>
            <a:ext cx="6233949" cy="3771457"/>
          </a:xfrm>
          <a:prstGeom prst="rect">
            <a:avLst/>
          </a:prstGeom>
        </p:spPr>
      </p:pic>
    </p:spTree>
    <p:extLst>
      <p:ext uri="{BB962C8B-B14F-4D97-AF65-F5344CB8AC3E}">
        <p14:creationId xmlns:p14="http://schemas.microsoft.com/office/powerpoint/2010/main" val="347882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as Optimizers</a:t>
            </a:r>
            <a:br>
              <a:rPr lang="en-US" altLang="zh-CN" dirty="0"/>
            </a:br>
            <a:endParaRPr lang="en-US" dirty="0"/>
          </a:p>
        </p:txBody>
      </p:sp>
    </p:spTree>
    <p:extLst>
      <p:ext uri="{BB962C8B-B14F-4D97-AF65-F5344CB8AC3E}">
        <p14:creationId xmlns:p14="http://schemas.microsoft.com/office/powerpoint/2010/main" val="118974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Optimizers:</a:t>
            </a:r>
          </a:p>
          <a:p>
            <a:r>
              <a:rPr lang="en-US" sz="3600" dirty="0"/>
              <a:t>Describe optimization problem in natural language</a:t>
            </a:r>
          </a:p>
          <a:p>
            <a:r>
              <a:rPr lang="en-US" sz="3600" dirty="0"/>
              <a:t>instruct LLM to iteratively generate new solutions</a:t>
            </a:r>
          </a:p>
          <a:p>
            <a:r>
              <a:rPr lang="en-US" sz="3600" dirty="0"/>
              <a:t>(compared to classic method: define optimization problem and derive update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78785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OPRO Framework</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7" name="图片 6">
            <a:extLst>
              <a:ext uri="{FF2B5EF4-FFF2-40B4-BE49-F238E27FC236}">
                <a16:creationId xmlns:a16="http://schemas.microsoft.com/office/drawing/2014/main" id="{C54AAD8D-F38A-4DE7-9F34-A6D2DFB7DF79}"/>
              </a:ext>
            </a:extLst>
          </p:cNvPr>
          <p:cNvPicPr>
            <a:picLocks noChangeAspect="1"/>
          </p:cNvPicPr>
          <p:nvPr/>
        </p:nvPicPr>
        <p:blipFill>
          <a:blip r:embed="rId3"/>
          <a:stretch>
            <a:fillRect/>
          </a:stretch>
        </p:blipFill>
        <p:spPr>
          <a:xfrm>
            <a:off x="2611610" y="2413448"/>
            <a:ext cx="6968780" cy="3724693"/>
          </a:xfrm>
          <a:prstGeom prst="rect">
            <a:avLst/>
          </a:prstGeom>
        </p:spPr>
      </p:pic>
    </p:spTree>
    <p:extLst>
      <p:ext uri="{BB962C8B-B14F-4D97-AF65-F5344CB8AC3E}">
        <p14:creationId xmlns:p14="http://schemas.microsoft.com/office/powerpoint/2010/main" val="2631069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altLang="zh-CN" sz="3600" dirty="0"/>
              <a:t>Optimization problem description</a:t>
            </a:r>
            <a:endParaRPr lang="en-US" sz="3600" dirty="0"/>
          </a:p>
          <a:p>
            <a:r>
              <a:rPr lang="en-US" sz="3600" dirty="0"/>
              <a:t>+</a:t>
            </a:r>
          </a:p>
          <a:p>
            <a:r>
              <a:rPr lang="en-US" altLang="zh-CN" sz="3600" dirty="0"/>
              <a:t>Previous prompts with accuracies</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121635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Optimization problem description: meta-instructions</a:t>
            </a:r>
          </a:p>
          <a:p>
            <a:r>
              <a:rPr lang="en-US" sz="3600" dirty="0"/>
              <a:t>problem itself, objective function, solution constraints</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723188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Previous prompts with accuracies:</a:t>
            </a:r>
          </a:p>
          <a:p>
            <a:r>
              <a:rPr lang="en-US" sz="3600" dirty="0"/>
              <a:t>ascending order</a:t>
            </a:r>
          </a:p>
          <a:p>
            <a:r>
              <a:rPr lang="en-US" sz="3600" dirty="0"/>
              <a:t>LLM can identify </a:t>
            </a:r>
            <a:r>
              <a:rPr lang="en-US" sz="3600" b="1" dirty="0"/>
              <a:t>similarities</a:t>
            </a:r>
            <a:r>
              <a:rPr lang="en-US" sz="3600" dirty="0"/>
              <a:t> between </a:t>
            </a:r>
            <a:r>
              <a:rPr lang="en-US" sz="3600" b="1" dirty="0"/>
              <a:t>solutions with high scores</a:t>
            </a:r>
            <a:r>
              <a:rPr lang="en-US" sz="3600" dirty="0"/>
              <a:t>, then generate potentially better ones</a:t>
            </a:r>
            <a:endParaRPr lang="en-US" sz="3600" b="1"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525964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Not all solutions achieve high scores and</a:t>
            </a:r>
          </a:p>
          <a:p>
            <a:r>
              <a:rPr lang="en-US" sz="3600" dirty="0"/>
              <a:t>monotonically improve over prior ones.</a:t>
            </a:r>
          </a:p>
          <a:p>
            <a:r>
              <a:rPr lang="en-US" sz="3600" dirty="0"/>
              <a:t>Solution: generate multiple solutions each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12031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Exploration-Exploitation trade-off problem</a:t>
            </a:r>
          </a:p>
          <a:p>
            <a:r>
              <a:rPr lang="en-US" sz="3600" dirty="0"/>
              <a:t>tune LLM sampling temperature (more or less random)</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pic>
        <p:nvPicPr>
          <p:cNvPr id="4" name="图片 3">
            <a:extLst>
              <a:ext uri="{FF2B5EF4-FFF2-40B4-BE49-F238E27FC236}">
                <a16:creationId xmlns:a16="http://schemas.microsoft.com/office/drawing/2014/main" id="{A31F22E6-8956-41EB-ACBD-FC762F2187B8}"/>
              </a:ext>
            </a:extLst>
          </p:cNvPr>
          <p:cNvPicPr>
            <a:picLocks noChangeAspect="1"/>
          </p:cNvPicPr>
          <p:nvPr/>
        </p:nvPicPr>
        <p:blipFill>
          <a:blip r:embed="rId3"/>
          <a:stretch>
            <a:fillRect/>
          </a:stretch>
        </p:blipFill>
        <p:spPr>
          <a:xfrm>
            <a:off x="3428532" y="3145247"/>
            <a:ext cx="5334935" cy="2974845"/>
          </a:xfrm>
          <a:prstGeom prst="rect">
            <a:avLst/>
          </a:prstGeom>
        </p:spPr>
      </p:pic>
    </p:spTree>
    <p:extLst>
      <p:ext uri="{BB962C8B-B14F-4D97-AF65-F5344CB8AC3E}">
        <p14:creationId xmlns:p14="http://schemas.microsoft.com/office/powerpoint/2010/main" val="281565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prompting: prompt can strongly guide the generation of answer</a:t>
            </a:r>
          </a:p>
          <a:p>
            <a:r>
              <a:rPr lang="en-US" sz="3600" dirty="0"/>
              <a:t>“</a:t>
            </a:r>
            <a:r>
              <a:rPr lang="en-US" sz="3600" b="1" dirty="0"/>
              <a:t>pre-train and prompt</a:t>
            </a:r>
            <a:r>
              <a:rPr lang="en-US" sz="3600" dirty="0"/>
              <a:t>”</a:t>
            </a:r>
          </a:p>
          <a:p>
            <a:r>
              <a:rPr lang="en-US" sz="3600" dirty="0"/>
              <a:t>(compared to classic “pre-train and fine-tune”)</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85948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Linear Regression:</a:t>
            </a:r>
          </a:p>
          <a:p>
            <a:r>
              <a:rPr lang="en-US" altLang="zh-CN" sz="3600" dirty="0"/>
              <a:t>start with 5 pairs, prompt new pair 8 times (each time one pair) each iteration. Remain best 20 pairs</a:t>
            </a:r>
            <a:br>
              <a:rPr lang="en-US" altLang="zh-CN" sz="3600" dirty="0"/>
            </a:br>
            <a:r>
              <a:rPr lang="en-US" altLang="zh-CN" sz="3600" b="1" dirty="0"/>
              <a:t>Result:</a:t>
            </a:r>
          </a:p>
          <a:p>
            <a:r>
              <a:rPr lang="en-US" altLang="zh-CN" sz="3600" dirty="0"/>
              <a:t>LLM can do black-box optimization </a:t>
            </a:r>
            <a:r>
              <a:rPr lang="en-US" altLang="zh-CN" sz="3600" b="1" dirty="0"/>
              <a:t>(descent direction)</a:t>
            </a:r>
            <a:endParaRPr lang="en-US" altLang="zh-CN" sz="3600" dirty="0"/>
          </a:p>
          <a:p>
            <a:r>
              <a:rPr lang="en-US" sz="3600" dirty="0"/>
              <a:t>text-bison and gpt-4 converge faster</a:t>
            </a:r>
          </a:p>
          <a:p>
            <a:r>
              <a:rPr lang="en-US" sz="3600" dirty="0"/>
              <a:t>ground truth farther, more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305145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4238275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fontScale="92500"/>
          </a:bodyPr>
          <a:lstStyle/>
          <a:p>
            <a:r>
              <a:rPr lang="en-US" altLang="zh-CN" sz="3600" b="1" dirty="0"/>
              <a:t>Results:</a:t>
            </a:r>
          </a:p>
          <a:p>
            <a:r>
              <a:rPr lang="en-US" altLang="zh-CN" sz="3600" dirty="0"/>
              <a:t>LLMs are able to optimize different kinds of objective functions simply through prompting, and reach the global optimum for some small scale problems.</a:t>
            </a:r>
          </a:p>
          <a:p>
            <a:r>
              <a:rPr lang="en-US" altLang="zh-CN" sz="3600" b="1" dirty="0"/>
              <a:t>Limitations:</a:t>
            </a:r>
          </a:p>
          <a:p>
            <a:r>
              <a:rPr lang="en-US" altLang="zh-CN" sz="3600" dirty="0"/>
              <a:t>Large-scale optimization</a:t>
            </a:r>
          </a:p>
          <a:p>
            <a:r>
              <a:rPr lang="en-US" altLang="zh-CN" sz="3600" dirty="0"/>
              <a:t>optimization landscape of some objective functions are too bumpy for the LLM to propose a correct descending direction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760512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Prompt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9849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2" y="1790475"/>
            <a:ext cx="7835912" cy="3277050"/>
          </a:xfrm>
        </p:spPr>
        <p:txBody>
          <a:bodyPr/>
          <a:lstStyle/>
          <a:p>
            <a:r>
              <a:rPr lang="en-US" altLang="zh-CN" dirty="0"/>
              <a:t>LLMs are Human Level Prompt Engineers</a:t>
            </a:r>
            <a:br>
              <a:rPr lang="en-US" altLang="zh-CN" dirty="0"/>
            </a:br>
            <a:endParaRPr lang="en-US" dirty="0"/>
          </a:p>
        </p:txBody>
      </p:sp>
    </p:spTree>
    <p:extLst>
      <p:ext uri="{BB962C8B-B14F-4D97-AF65-F5344CB8AC3E}">
        <p14:creationId xmlns:p14="http://schemas.microsoft.com/office/powerpoint/2010/main" val="29072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1839191"/>
            <a:ext cx="10436678" cy="3792682"/>
          </a:xfrm>
        </p:spPr>
        <p:txBody>
          <a:bodyPr vert="horz" lIns="91440" tIns="45720" rIns="91440" bIns="45720" rtlCol="0" anchor="t">
            <a:normAutofit/>
          </a:bodyPr>
          <a:lstStyle/>
          <a:p>
            <a:r>
              <a:rPr lang="en-US" sz="3600" dirty="0"/>
              <a:t>Natural language prompt engineering</a:t>
            </a:r>
          </a:p>
          <a:p>
            <a:r>
              <a:rPr lang="en-US" sz="3600" dirty="0"/>
              <a:t>Problem: plain language prompts do not always produce the desired results</a:t>
            </a:r>
          </a:p>
          <a:p>
            <a:r>
              <a:rPr lang="en-US" sz="3600" dirty="0"/>
              <a:t>Solution: algorithm using LLMs to generate and select prompt automatically</a:t>
            </a:r>
          </a:p>
          <a:p>
            <a:r>
              <a:rPr lang="en-US" sz="3600" dirty="0"/>
              <a:t>APE(Automatic Prompt Engineer)</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231757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Approach:</a:t>
            </a:r>
          </a:p>
          <a:p>
            <a:r>
              <a:rPr lang="en-US" sz="3600" dirty="0"/>
              <a:t>gradient-based: expensive computing, no gradient access for some API</a:t>
            </a:r>
          </a:p>
          <a:p>
            <a:r>
              <a:rPr lang="en-US" sz="3600" dirty="0"/>
              <a:t>discrete prompt search</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469917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empower organizations to foster collaborative thinking to further drive workplace innovation. By closing the loop and leveraging agile frameworks, we help business grow organically and foster a consumer first mindset.</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r>
              <a:rPr lang="en-US" dirty="0"/>
              <a:t>Annual revenue growth</a:t>
            </a:r>
          </a:p>
        </p:txBody>
      </p:sp>
    </p:spTree>
    <p:extLst>
      <p:ext uri="{BB962C8B-B14F-4D97-AF65-F5344CB8AC3E}">
        <p14:creationId xmlns:p14="http://schemas.microsoft.com/office/powerpoint/2010/main" val="344679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136526"/>
            <a:ext cx="9779183" cy="1570038"/>
          </a:xfrm>
        </p:spPr>
        <p:txBody>
          <a:bodyPr/>
          <a:lstStyle/>
          <a:p>
            <a:r>
              <a:rPr lang="en-US"/>
              <a:t>Areas of growth</a:t>
            </a:r>
            <a:endParaRPr lang="en-US"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2384414923"/>
              </p:ext>
            </p:extLst>
          </p:nvPr>
        </p:nvGraphicFramePr>
        <p:xfrm>
          <a:off x="1166813" y="2084388"/>
          <a:ext cx="9780585" cy="3890960"/>
        </p:xfrm>
        <a:graphic>
          <a:graphicData uri="http://schemas.openxmlformats.org/drawingml/2006/table">
            <a:tbl>
              <a:tblPr firstRow="1" bandRow="1">
                <a:tableStyleId>{69012ECD-51FC-41F1-AA8D-1B2483CD663E}</a:tableStyleId>
              </a:tblPr>
              <a:tblGrid>
                <a:gridCol w="1956117">
                  <a:extLst>
                    <a:ext uri="{9D8B030D-6E8A-4147-A177-3AD203B41FA5}">
                      <a16:colId xmlns:a16="http://schemas.microsoft.com/office/drawing/2014/main" val="1689330750"/>
                    </a:ext>
                  </a:extLst>
                </a:gridCol>
                <a:gridCol w="1956117">
                  <a:extLst>
                    <a:ext uri="{9D8B030D-6E8A-4147-A177-3AD203B41FA5}">
                      <a16:colId xmlns:a16="http://schemas.microsoft.com/office/drawing/2014/main" val="2660631934"/>
                    </a:ext>
                  </a:extLst>
                </a:gridCol>
                <a:gridCol w="1956117">
                  <a:extLst>
                    <a:ext uri="{9D8B030D-6E8A-4147-A177-3AD203B41FA5}">
                      <a16:colId xmlns:a16="http://schemas.microsoft.com/office/drawing/2014/main" val="3909717689"/>
                    </a:ext>
                  </a:extLst>
                </a:gridCol>
                <a:gridCol w="1956117">
                  <a:extLst>
                    <a:ext uri="{9D8B030D-6E8A-4147-A177-3AD203B41FA5}">
                      <a16:colId xmlns:a16="http://schemas.microsoft.com/office/drawing/2014/main" val="1603189107"/>
                    </a:ext>
                  </a:extLst>
                </a:gridCol>
                <a:gridCol w="1956117">
                  <a:extLst>
                    <a:ext uri="{9D8B030D-6E8A-4147-A177-3AD203B41FA5}">
                      <a16:colId xmlns:a16="http://schemas.microsoft.com/office/drawing/2014/main" val="2755691855"/>
                    </a:ext>
                  </a:extLst>
                </a:gridCol>
              </a:tblGrid>
              <a:tr h="778192">
                <a:tc>
                  <a:txBody>
                    <a:bodyPr/>
                    <a:lstStyle/>
                    <a:p>
                      <a:pPr algn="ctr"/>
                      <a:endParaRPr lang="en-US" b="1" dirty="0">
                        <a:latin typeface="+mj-lt"/>
                      </a:endParaRPr>
                    </a:p>
                  </a:txBody>
                  <a:tcPr anchor="ctr"/>
                </a:tc>
                <a:tc>
                  <a:txBody>
                    <a:bodyPr/>
                    <a:lstStyle/>
                    <a:p>
                      <a:pPr algn="ctr"/>
                      <a:r>
                        <a:rPr lang="en-US" b="1" dirty="0"/>
                        <a:t>B2B</a:t>
                      </a:r>
                      <a:endParaRPr lang="en-US" b="1" dirty="0">
                        <a:latin typeface="+mj-lt"/>
                      </a:endParaRPr>
                    </a:p>
                  </a:txBody>
                  <a:tcPr anchor="ctr"/>
                </a:tc>
                <a:tc>
                  <a:txBody>
                    <a:bodyPr/>
                    <a:lstStyle/>
                    <a:p>
                      <a:pPr algn="ctr"/>
                      <a:r>
                        <a:rPr lang="en-US" b="1" dirty="0"/>
                        <a:t>Supply chain</a:t>
                      </a:r>
                      <a:endParaRPr lang="en-US" b="1" dirty="0">
                        <a:latin typeface="+mj-lt"/>
                      </a:endParaRPr>
                    </a:p>
                  </a:txBody>
                  <a:tcPr anchor="ctr"/>
                </a:tc>
                <a:tc>
                  <a:txBody>
                    <a:bodyPr/>
                    <a:lstStyle/>
                    <a:p>
                      <a:pPr algn="ctr"/>
                      <a:r>
                        <a:rPr lang="en-US" b="1" dirty="0"/>
                        <a:t>ROI</a:t>
                      </a:r>
                      <a:endParaRPr lang="en-US" b="1" dirty="0">
                        <a:latin typeface="+mj-lt"/>
                      </a:endParaRPr>
                    </a:p>
                  </a:txBody>
                  <a:tcPr anchor="ctr"/>
                </a:tc>
                <a:tc>
                  <a:txBody>
                    <a:bodyPr/>
                    <a:lstStyle/>
                    <a:p>
                      <a:pPr algn="ctr"/>
                      <a:r>
                        <a:rPr lang="en-US" b="1" dirty="0"/>
                        <a:t>E-commerce</a:t>
                      </a:r>
                      <a:endParaRPr lang="en-US" b="1" dirty="0">
                        <a:latin typeface="+mj-lt"/>
                      </a:endParaRPr>
                    </a:p>
                  </a:txBody>
                  <a:tcPr anchor="ctr"/>
                </a:tc>
                <a:extLst>
                  <a:ext uri="{0D108BD9-81ED-4DB2-BD59-A6C34878D82A}">
                    <a16:rowId xmlns:a16="http://schemas.microsoft.com/office/drawing/2014/main" val="479928716"/>
                  </a:ext>
                </a:extLst>
              </a:tr>
              <a:tr h="778192">
                <a:tc>
                  <a:txBody>
                    <a:bodyPr/>
                    <a:lstStyle/>
                    <a:p>
                      <a:pPr algn="ctr"/>
                      <a:r>
                        <a:rPr lang="en-US" sz="1400" dirty="0">
                          <a:solidFill>
                            <a:schemeClr val="tx2">
                              <a:lumMod val="75000"/>
                            </a:schemeClr>
                          </a:solidFill>
                        </a:rPr>
                        <a:t>Q1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1760208656"/>
                  </a:ext>
                </a:extLst>
              </a:tr>
              <a:tr h="778192">
                <a:tc>
                  <a:txBody>
                    <a:bodyPr/>
                    <a:lstStyle/>
                    <a:p>
                      <a:pPr algn="ctr"/>
                      <a:r>
                        <a:rPr lang="en-US" sz="1400" dirty="0">
                          <a:solidFill>
                            <a:schemeClr val="tx2">
                              <a:lumMod val="75000"/>
                            </a:schemeClr>
                          </a:solidFill>
                        </a:rPr>
                        <a:t>Q2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634243071"/>
                  </a:ext>
                </a:extLst>
              </a:tr>
              <a:tr h="778192">
                <a:tc>
                  <a:txBody>
                    <a:bodyPr/>
                    <a:lstStyle/>
                    <a:p>
                      <a:pPr algn="ctr"/>
                      <a:r>
                        <a:rPr lang="en-US" sz="1400" dirty="0">
                          <a:solidFill>
                            <a:schemeClr val="tx2">
                              <a:lumMod val="75000"/>
                            </a:schemeClr>
                          </a:solidFill>
                        </a:rPr>
                        <a:t>Q3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2.8</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415808797"/>
                  </a:ext>
                </a:extLst>
              </a:tr>
              <a:tr h="778192">
                <a:tc>
                  <a:txBody>
                    <a:bodyPr/>
                    <a:lstStyle/>
                    <a:p>
                      <a:pPr algn="ctr"/>
                      <a:r>
                        <a:rPr lang="en-US" sz="1400" dirty="0">
                          <a:solidFill>
                            <a:schemeClr val="tx2">
                              <a:lumMod val="75000"/>
                            </a:schemeClr>
                          </a:solidFill>
                        </a:rPr>
                        <a:t>Q4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7.0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a:t>
            </a:r>
            <a:r>
              <a:rPr lang="en-US" sz="3600" b="1" dirty="0"/>
              <a:t>prompting</a:t>
            </a:r>
            <a:r>
              <a:rPr lang="en-US" sz="3600" dirty="0"/>
              <a:t>:</a:t>
            </a:r>
          </a:p>
          <a:p>
            <a:r>
              <a:rPr lang="en-US" sz="3600" b="1" dirty="0"/>
              <a:t>few-shot</a:t>
            </a:r>
            <a:r>
              <a:rPr lang="en-US" sz="3600" dirty="0"/>
              <a:t>: </a:t>
            </a:r>
            <a:r>
              <a:rPr lang="en-US" altLang="zh-CN" sz="3600" dirty="0"/>
              <a:t>conditioning the models on a few examples</a:t>
            </a:r>
            <a:r>
              <a:rPr lang="en-US" sz="3600" dirty="0"/>
              <a:t> </a:t>
            </a:r>
          </a:p>
          <a:p>
            <a:r>
              <a:rPr lang="en-US" sz="3600" b="1" dirty="0"/>
              <a:t>zero-shot</a:t>
            </a:r>
            <a:r>
              <a:rPr lang="en-US" sz="3600" dirty="0"/>
              <a:t>: </a:t>
            </a:r>
            <a:r>
              <a:rPr lang="en-US" altLang="zh-CN" sz="3600" dirty="0"/>
              <a:t>instructions describing the task</a:t>
            </a:r>
          </a:p>
          <a:p>
            <a:r>
              <a:rPr lang="en-US" sz="3600" dirty="0" err="1"/>
              <a:t>CoT</a:t>
            </a:r>
            <a:r>
              <a:rPr lang="en-US" sz="3600" dirty="0"/>
              <a:t>: Chain of Thought</a:t>
            </a:r>
          </a:p>
          <a:p>
            <a:r>
              <a:rPr lang="en-US" sz="3600" dirty="0"/>
              <a:t>feed LLMs with the step-by-step reasoning examples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240876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a:lstStyle/>
          <a:p>
            <a:r>
              <a:rPr lang="en-US" dirty="0"/>
              <a:t>Richard Branson</a:t>
            </a:r>
          </a:p>
          <a:p>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dirty="0"/>
              <a:t>Meet our team</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6" r="66"/>
          <a:stretch/>
        </p:blipFill>
        <p:spPr>
          <a:xfrm>
            <a:off x="750429" y="2227758"/>
            <a:ext cx="1200374" cy="1201242"/>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227758"/>
            <a:ext cx="2281237" cy="546304"/>
          </a:xfrm>
        </p:spPr>
        <p:txBody>
          <a:bodyPr/>
          <a:lstStyle/>
          <a:p>
            <a:r>
              <a:rPr lang="en-US" dirty="0"/>
              <a:t>Takuma Hayashi</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5"/>
            <a:ext cx="2281237" cy="621189"/>
          </a:xfrm>
        </p:spPr>
        <p:txBody>
          <a:bodyPr/>
          <a:lstStyle/>
          <a:p>
            <a:r>
              <a:rPr lang="en-US" dirty="0"/>
              <a:t>President</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66" r="66"/>
          <a:stretch/>
        </p:blipFill>
        <p:spPr>
          <a:xfrm>
            <a:off x="5495813" y="2227758"/>
            <a:ext cx="1200374"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223923"/>
            <a:ext cx="2281237" cy="546304"/>
          </a:xfrm>
        </p:spPr>
        <p:txBody>
          <a:bodyPr/>
          <a:lstStyle/>
          <a:p>
            <a:r>
              <a:rPr lang="en-US" dirty="0"/>
              <a:t>Mirjam Nilsson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0"/>
            <a:ext cx="2281237" cy="621189"/>
          </a:xfrm>
        </p:spPr>
        <p:txBody>
          <a:bodyPr/>
          <a:lstStyle/>
          <a:p>
            <a:r>
              <a:rPr lang="en-US" dirty="0"/>
              <a:t>Chief Executive Officer</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66" r="66"/>
          <a:stretch/>
        </p:blipFill>
        <p:spPr>
          <a:xfrm>
            <a:off x="750429" y="425427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1" y="4300151"/>
            <a:ext cx="2281237" cy="546304"/>
          </a:xfrm>
        </p:spPr>
        <p:txBody>
          <a:bodyPr/>
          <a:lstStyle/>
          <a:p>
            <a:r>
              <a:rPr lang="en-US" dirty="0"/>
              <a:t>Flora Berggren</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884038"/>
            <a:ext cx="2281237" cy="571477"/>
          </a:xfrm>
        </p:spPr>
        <p:txBody>
          <a:bodyPr/>
          <a:lstStyle/>
          <a:p>
            <a:r>
              <a:rPr lang="en-US" dirty="0"/>
              <a:t>Chief Operation Officer</a:t>
            </a:r>
          </a:p>
        </p:txBody>
      </p:sp>
      <p:pic>
        <p:nvPicPr>
          <p:cNvPr id="45" name="Picture Placeholder 21" descr="Team member headshot">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t="7" b="7"/>
          <a:stretch/>
        </p:blipFill>
        <p:spPr>
          <a:xfrm>
            <a:off x="5495813" y="4254273"/>
            <a:ext cx="1200374" cy="1201242"/>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7" y="4300151"/>
            <a:ext cx="2281237" cy="546304"/>
          </a:xfrm>
        </p:spPr>
        <p:txBody>
          <a:bodyPr/>
          <a:lstStyle/>
          <a:p>
            <a:r>
              <a:rPr lang="en-US" dirty="0"/>
              <a:t>Rajesh Santoshi</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6" y="4884038"/>
            <a:ext cx="2281237" cy="571477"/>
          </a:xfrm>
        </p:spPr>
        <p:txBody>
          <a:bodyPr/>
          <a:lstStyle/>
          <a:p>
            <a:r>
              <a:rPr lang="en-US" dirty="0"/>
              <a:t>VP Marketing</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31</a:t>
            </a:fld>
            <a:endParaRPr lang="en-US" dirty="0"/>
          </a:p>
        </p:txBody>
      </p:sp>
    </p:spTree>
    <p:extLst>
      <p:ext uri="{BB962C8B-B14F-4D97-AF65-F5344CB8AC3E}">
        <p14:creationId xmlns:p14="http://schemas.microsoft.com/office/powerpoint/2010/main" val="3335690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71021"/>
            <a:ext cx="10678142" cy="1635542"/>
          </a:xfrm>
        </p:spPr>
        <p:txBody>
          <a:bodyPr/>
          <a:lstStyle/>
          <a:p>
            <a:r>
              <a:rPr lang="en-US" dirty="0"/>
              <a:t>The full team</a:t>
            </a:r>
          </a:p>
        </p:txBody>
      </p:sp>
      <p:pic>
        <p:nvPicPr>
          <p:cNvPr id="61" name="Picture Placeholder 21" descr="Team member headshot">
            <a:extLst>
              <a:ext uri="{FF2B5EF4-FFF2-40B4-BE49-F238E27FC236}">
                <a16:creationId xmlns:a16="http://schemas.microsoft.com/office/drawing/2014/main" id="{E64AEA23-99EE-8546-A59A-590923ADA6C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8" r="88"/>
          <a:stretch/>
        </p:blipFill>
        <p:spPr>
          <a:xfrm>
            <a:off x="750429" y="2068734"/>
            <a:ext cx="904987" cy="905641"/>
          </a:xfrm>
        </p:spPr>
      </p:pic>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30" y="2994545"/>
            <a:ext cx="2663665" cy="347662"/>
          </a:xfrm>
        </p:spPr>
        <p:txBody>
          <a:bodyPr/>
          <a:lstStyle/>
          <a:p>
            <a:r>
              <a:rPr lang="en-US" dirty="0"/>
              <a:t>Takuma Hayashi</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750429" y="3379791"/>
            <a:ext cx="2663665" cy="347662"/>
          </a:xfrm>
        </p:spPr>
        <p:txBody>
          <a:bodyPr/>
          <a:lstStyle/>
          <a:p>
            <a:r>
              <a:rPr lang="en-US" dirty="0"/>
              <a:t>President</a:t>
            </a:r>
          </a:p>
        </p:txBody>
      </p:sp>
      <p:pic>
        <p:nvPicPr>
          <p:cNvPr id="62" name="Picture Placeholder 50" descr="Team member headshot">
            <a:extLst>
              <a:ext uri="{FF2B5EF4-FFF2-40B4-BE49-F238E27FC236}">
                <a16:creationId xmlns:a16="http://schemas.microsoft.com/office/drawing/2014/main" id="{C17F05A5-CE13-1545-943B-E3644258662F}"/>
              </a:ext>
            </a:extLst>
          </p:cNvPr>
          <p:cNvPicPr>
            <a:picLocks noGrp="1" noChangeAspect="1"/>
          </p:cNvPicPr>
          <p:nvPr>
            <p:ph type="pic" sz="quarter" idx="28"/>
          </p:nvPr>
        </p:nvPicPr>
        <p:blipFill rotWithShape="1">
          <a:blip r:embed="rId4">
            <a:extLst>
              <a:ext uri="{28A0092B-C50C-407E-A947-70E740481C1C}">
                <a14:useLocalDpi xmlns:a14="http://schemas.microsoft.com/office/drawing/2010/main" val="0"/>
              </a:ext>
            </a:extLst>
          </a:blip>
          <a:srcRect l="14" r="14"/>
          <a:stretch/>
        </p:blipFill>
        <p:spPr>
          <a:xfrm>
            <a:off x="3549397" y="2068734"/>
            <a:ext cx="904987" cy="905641"/>
          </a:xfrm>
        </p:spPr>
      </p:pic>
      <p:sp>
        <p:nvSpPr>
          <p:cNvPr id="12" name="Text Placeholder 11">
            <a:extLst>
              <a:ext uri="{FF2B5EF4-FFF2-40B4-BE49-F238E27FC236}">
                <a16:creationId xmlns:a16="http://schemas.microsoft.com/office/drawing/2014/main" id="{E88BDBE3-DBB3-9040-95AC-86789B700450}"/>
              </a:ext>
            </a:extLst>
          </p:cNvPr>
          <p:cNvSpPr>
            <a:spLocks noGrp="1"/>
          </p:cNvSpPr>
          <p:nvPr>
            <p:ph type="body" sz="quarter" idx="29"/>
          </p:nvPr>
        </p:nvSpPr>
        <p:spPr>
          <a:xfrm>
            <a:off x="3549398" y="2994545"/>
            <a:ext cx="2663665" cy="347662"/>
          </a:xfrm>
        </p:spPr>
        <p:txBody>
          <a:bodyPr/>
          <a:lstStyle/>
          <a:p>
            <a:r>
              <a:rPr lang="en-US" dirty="0"/>
              <a:t>Mirjam Nilsson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3549397" y="3379791"/>
            <a:ext cx="2663665" cy="347662"/>
          </a:xfrm>
        </p:spPr>
        <p:txBody>
          <a:bodyPr/>
          <a:lstStyle/>
          <a:p>
            <a:r>
              <a:rPr lang="en-US" dirty="0"/>
              <a:t>Chief Executive Officer</a:t>
            </a:r>
          </a:p>
        </p:txBody>
      </p:sp>
      <p:pic>
        <p:nvPicPr>
          <p:cNvPr id="63" name="Picture Placeholder 17" descr="Team member headshot">
            <a:extLst>
              <a:ext uri="{FF2B5EF4-FFF2-40B4-BE49-F238E27FC236}">
                <a16:creationId xmlns:a16="http://schemas.microsoft.com/office/drawing/2014/main" id="{F3C0B2AF-2268-AE4E-BACC-9FF64E86564C}"/>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88" r="88"/>
          <a:stretch/>
        </p:blipFill>
        <p:spPr>
          <a:xfrm>
            <a:off x="6348367" y="2068734"/>
            <a:ext cx="904987" cy="905641"/>
          </a:xfrm>
        </p:spPr>
      </p:pic>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6348368" y="2994545"/>
            <a:ext cx="2663665" cy="347662"/>
          </a:xfrm>
        </p:spPr>
        <p:txBody>
          <a:bodyPr/>
          <a:lstStyle/>
          <a:p>
            <a:r>
              <a:rPr lang="en-US" dirty="0"/>
              <a:t>Flora Berggren</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6348367" y="3379791"/>
            <a:ext cx="2663665" cy="347662"/>
          </a:xfrm>
        </p:spPr>
        <p:txBody>
          <a:bodyPr/>
          <a:lstStyle/>
          <a:p>
            <a:r>
              <a:rPr lang="en-US" dirty="0"/>
              <a:t>Chief Operations Manager</a:t>
            </a:r>
          </a:p>
        </p:txBody>
      </p:sp>
      <p:pic>
        <p:nvPicPr>
          <p:cNvPr id="64" name="Picture Placeholder 19" descr="Team member headshot">
            <a:extLst>
              <a:ext uri="{FF2B5EF4-FFF2-40B4-BE49-F238E27FC236}">
                <a16:creationId xmlns:a16="http://schemas.microsoft.com/office/drawing/2014/main" id="{F2FCDCCE-6383-4047-9485-41AA1E24E8E2}"/>
              </a:ext>
            </a:extLst>
          </p:cNvPr>
          <p:cNvPicPr>
            <a:picLocks noGrp="1" noChangeAspect="1"/>
          </p:cNvPicPr>
          <p:nvPr>
            <p:ph type="pic" sz="quarter" idx="34"/>
          </p:nvPr>
        </p:nvPicPr>
        <p:blipFill rotWithShape="1">
          <a:blip r:embed="rId6">
            <a:extLst>
              <a:ext uri="{28A0092B-C50C-407E-A947-70E740481C1C}">
                <a14:useLocalDpi xmlns:a14="http://schemas.microsoft.com/office/drawing/2010/main" val="0"/>
              </a:ext>
            </a:extLst>
          </a:blip>
          <a:srcRect l="14" r="14"/>
          <a:stretch/>
        </p:blipFill>
        <p:spPr>
          <a:xfrm>
            <a:off x="9147335" y="2068734"/>
            <a:ext cx="904987" cy="905641"/>
          </a:xfrm>
        </p:spPr>
      </p:pic>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147336" y="2994545"/>
            <a:ext cx="2663665" cy="347662"/>
          </a:xfrm>
        </p:spPr>
        <p:txBody>
          <a:bodyPr/>
          <a:lstStyle/>
          <a:p>
            <a:r>
              <a:rPr lang="en-US" dirty="0"/>
              <a:t>Rajesh Santoshi</a:t>
            </a:r>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9147335" y="3379791"/>
            <a:ext cx="2663665" cy="347662"/>
          </a:xfrm>
        </p:spPr>
        <p:txBody>
          <a:bodyPr/>
          <a:lstStyle/>
          <a:p>
            <a:r>
              <a:rPr lang="en-US" dirty="0"/>
              <a:t>VP Marketing</a:t>
            </a:r>
          </a:p>
        </p:txBody>
      </p:sp>
      <p:pic>
        <p:nvPicPr>
          <p:cNvPr id="65" name="Picture Placeholder 15" descr="Team member headshot">
            <a:extLst>
              <a:ext uri="{FF2B5EF4-FFF2-40B4-BE49-F238E27FC236}">
                <a16:creationId xmlns:a16="http://schemas.microsoft.com/office/drawing/2014/main" id="{1A89579F-2EA4-E049-9B78-D2237993CDAB}"/>
              </a:ext>
            </a:extLst>
          </p:cNvPr>
          <p:cNvPicPr>
            <a:picLocks noGrp="1" noChangeAspect="1"/>
          </p:cNvPicPr>
          <p:nvPr>
            <p:ph type="pic" sz="quarter" idx="37"/>
          </p:nvPr>
        </p:nvPicPr>
        <p:blipFill rotWithShape="1">
          <a:blip r:embed="rId7">
            <a:extLst>
              <a:ext uri="{28A0092B-C50C-407E-A947-70E740481C1C}">
                <a14:useLocalDpi xmlns:a14="http://schemas.microsoft.com/office/drawing/2010/main" val="0"/>
              </a:ext>
            </a:extLst>
          </a:blip>
          <a:srcRect l="14" r="14"/>
          <a:stretch/>
        </p:blipFill>
        <p:spPr>
          <a:xfrm>
            <a:off x="750429" y="4118551"/>
            <a:ext cx="904987" cy="905641"/>
          </a:xfrm>
        </p:spPr>
      </p:pic>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750430" y="5044362"/>
            <a:ext cx="2663665" cy="347662"/>
          </a:xfrm>
        </p:spPr>
        <p:txBody>
          <a:bodyPr/>
          <a:lstStyle/>
          <a:p>
            <a:r>
              <a:rPr lang="en-US" dirty="0"/>
              <a:t>Graham Barnes</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750429" y="5429608"/>
            <a:ext cx="2663665" cy="347662"/>
          </a:xfrm>
        </p:spPr>
        <p:txBody>
          <a:bodyPr/>
          <a:lstStyle/>
          <a:p>
            <a:r>
              <a:rPr lang="en-US" dirty="0"/>
              <a:t>VP Product</a:t>
            </a:r>
          </a:p>
        </p:txBody>
      </p:sp>
      <p:pic>
        <p:nvPicPr>
          <p:cNvPr id="66" name="Picture Placeholder 48" descr="Team member headshot">
            <a:extLst>
              <a:ext uri="{FF2B5EF4-FFF2-40B4-BE49-F238E27FC236}">
                <a16:creationId xmlns:a16="http://schemas.microsoft.com/office/drawing/2014/main" id="{4E145096-B7BF-9C4C-97FA-308F61FE406A}"/>
              </a:ext>
            </a:extLst>
          </p:cNvPr>
          <p:cNvPicPr>
            <a:picLocks noGrp="1" noChangeAspect="1"/>
          </p:cNvPicPr>
          <p:nvPr>
            <p:ph type="pic" sz="quarter" idx="40"/>
          </p:nvPr>
        </p:nvPicPr>
        <p:blipFill rotWithShape="1">
          <a:blip r:embed="rId8">
            <a:extLst>
              <a:ext uri="{28A0092B-C50C-407E-A947-70E740481C1C}">
                <a14:useLocalDpi xmlns:a14="http://schemas.microsoft.com/office/drawing/2010/main" val="0"/>
              </a:ext>
            </a:extLst>
          </a:blip>
          <a:srcRect l="88" r="88"/>
          <a:stretch/>
        </p:blipFill>
        <p:spPr>
          <a:xfrm>
            <a:off x="3549397" y="4118551"/>
            <a:ext cx="904987" cy="905641"/>
          </a:xfrm>
        </p:spPr>
      </p:pic>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3549398" y="5044362"/>
            <a:ext cx="2663665" cy="347662"/>
          </a:xfrm>
        </p:spPr>
        <p:txBody>
          <a:bodyPr/>
          <a:lstStyle/>
          <a:p>
            <a:r>
              <a:rPr lang="en-US" dirty="0"/>
              <a:t>Rowan Murphy</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3549397" y="5429608"/>
            <a:ext cx="2663665" cy="347662"/>
          </a:xfrm>
        </p:spPr>
        <p:txBody>
          <a:bodyPr/>
          <a:lstStyle/>
          <a:p>
            <a:r>
              <a:rPr lang="en-US" dirty="0"/>
              <a:t>SEO Strategist</a:t>
            </a:r>
          </a:p>
        </p:txBody>
      </p:sp>
      <p:pic>
        <p:nvPicPr>
          <p:cNvPr id="67" name="Picture Placeholder 52" descr="Team member headshot">
            <a:extLst>
              <a:ext uri="{FF2B5EF4-FFF2-40B4-BE49-F238E27FC236}">
                <a16:creationId xmlns:a16="http://schemas.microsoft.com/office/drawing/2014/main" id="{25B94F1A-D947-AF4E-BC9D-9B02C4E4EB30}"/>
              </a:ext>
            </a:extLst>
          </p:cNvPr>
          <p:cNvPicPr>
            <a:picLocks noGrp="1" noChangeAspect="1"/>
          </p:cNvPicPr>
          <p:nvPr>
            <p:ph type="pic" sz="quarter" idx="43"/>
          </p:nvPr>
        </p:nvPicPr>
        <p:blipFill rotWithShape="1">
          <a:blip r:embed="rId9">
            <a:extLst>
              <a:ext uri="{28A0092B-C50C-407E-A947-70E740481C1C}">
                <a14:useLocalDpi xmlns:a14="http://schemas.microsoft.com/office/drawing/2010/main" val="0"/>
              </a:ext>
            </a:extLst>
          </a:blip>
          <a:srcRect l="88" r="88"/>
          <a:stretch/>
        </p:blipFill>
        <p:spPr>
          <a:xfrm>
            <a:off x="6348367" y="4118551"/>
            <a:ext cx="904987" cy="905641"/>
          </a:xfrm>
        </p:spPr>
      </p:pic>
      <p:sp>
        <p:nvSpPr>
          <p:cNvPr id="27" name="Text Placeholder 26">
            <a:extLst>
              <a:ext uri="{FF2B5EF4-FFF2-40B4-BE49-F238E27FC236}">
                <a16:creationId xmlns:a16="http://schemas.microsoft.com/office/drawing/2014/main" id="{C63E461E-3AFB-0843-B481-D906526D48B2}"/>
              </a:ext>
            </a:extLst>
          </p:cNvPr>
          <p:cNvSpPr>
            <a:spLocks noGrp="1"/>
          </p:cNvSpPr>
          <p:nvPr>
            <p:ph type="body" sz="quarter" idx="44"/>
          </p:nvPr>
        </p:nvSpPr>
        <p:spPr>
          <a:xfrm>
            <a:off x="6348368" y="5044362"/>
            <a:ext cx="2663665" cy="347662"/>
          </a:xfrm>
        </p:spPr>
        <p:txBody>
          <a:bodyPr/>
          <a:lstStyle/>
          <a:p>
            <a:r>
              <a:rPr lang="en-US" dirty="0"/>
              <a:t>Elizabeth Moore</a:t>
            </a:r>
          </a:p>
        </p:txBody>
      </p:sp>
      <p:sp>
        <p:nvSpPr>
          <p:cNvPr id="28" name="Text Placeholder 27">
            <a:extLst>
              <a:ext uri="{FF2B5EF4-FFF2-40B4-BE49-F238E27FC236}">
                <a16:creationId xmlns:a16="http://schemas.microsoft.com/office/drawing/2014/main" id="{83F586E4-67FA-B94C-AF67-F2E5E6E54157}"/>
              </a:ext>
            </a:extLst>
          </p:cNvPr>
          <p:cNvSpPr>
            <a:spLocks noGrp="1"/>
          </p:cNvSpPr>
          <p:nvPr>
            <p:ph type="body" sz="quarter" idx="45"/>
          </p:nvPr>
        </p:nvSpPr>
        <p:spPr>
          <a:xfrm>
            <a:off x="6348367" y="5429608"/>
            <a:ext cx="2663665" cy="347662"/>
          </a:xfrm>
        </p:spPr>
        <p:txBody>
          <a:bodyPr/>
          <a:lstStyle/>
          <a:p>
            <a:r>
              <a:rPr lang="en-US" dirty="0"/>
              <a:t>Product Designer</a:t>
            </a:r>
          </a:p>
        </p:txBody>
      </p:sp>
      <p:pic>
        <p:nvPicPr>
          <p:cNvPr id="68" name="Picture Placeholder 54" descr="Team member headshot">
            <a:extLst>
              <a:ext uri="{FF2B5EF4-FFF2-40B4-BE49-F238E27FC236}">
                <a16:creationId xmlns:a16="http://schemas.microsoft.com/office/drawing/2014/main" id="{7E3F00C5-0B4F-FE4F-9561-1EB505B31873}"/>
              </a:ext>
            </a:extLst>
          </p:cNvPr>
          <p:cNvPicPr>
            <a:picLocks noGrp="1" noChangeAspect="1"/>
          </p:cNvPicPr>
          <p:nvPr>
            <p:ph type="pic" sz="quarter" idx="46"/>
          </p:nvPr>
        </p:nvPicPr>
        <p:blipFill rotWithShape="1">
          <a:blip r:embed="rId10">
            <a:extLst>
              <a:ext uri="{28A0092B-C50C-407E-A947-70E740481C1C}">
                <a14:useLocalDpi xmlns:a14="http://schemas.microsoft.com/office/drawing/2010/main" val="0"/>
              </a:ext>
            </a:extLst>
          </a:blip>
          <a:srcRect l="88" r="88"/>
          <a:stretch/>
        </p:blipFill>
        <p:spPr>
          <a:xfrm>
            <a:off x="9147335" y="4118551"/>
            <a:ext cx="904987" cy="905641"/>
          </a:xfrm>
        </p:spPr>
      </p:pic>
      <p:sp>
        <p:nvSpPr>
          <p:cNvPr id="36" name="Text Placeholder 35">
            <a:extLst>
              <a:ext uri="{FF2B5EF4-FFF2-40B4-BE49-F238E27FC236}">
                <a16:creationId xmlns:a16="http://schemas.microsoft.com/office/drawing/2014/main" id="{875B85E2-950C-CB45-A7F7-DE257EA20BB3}"/>
              </a:ext>
            </a:extLst>
          </p:cNvPr>
          <p:cNvSpPr>
            <a:spLocks noGrp="1"/>
          </p:cNvSpPr>
          <p:nvPr>
            <p:ph type="body" sz="quarter" idx="47"/>
          </p:nvPr>
        </p:nvSpPr>
        <p:spPr>
          <a:xfrm>
            <a:off x="9147336" y="5044362"/>
            <a:ext cx="2663665" cy="347662"/>
          </a:xfrm>
        </p:spPr>
        <p:txBody>
          <a:bodyPr/>
          <a:lstStyle/>
          <a:p>
            <a:r>
              <a:rPr lang="en-US" dirty="0"/>
              <a:t>Robin Kline</a:t>
            </a:r>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9147335" y="5429608"/>
            <a:ext cx="2663665" cy="347662"/>
          </a:xfrm>
        </p:spPr>
        <p:txBody>
          <a:bodyPr/>
          <a:lstStyle/>
          <a:p>
            <a:r>
              <a:rPr lang="en-US" dirty="0"/>
              <a:t>Content Developer</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167492" y="136526"/>
            <a:ext cx="9779183" cy="1570038"/>
          </a:xfrm>
        </p:spPr>
        <p:txBody>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7109C1FD-02AF-F888-533F-C28DBD319D4A}"/>
              </a:ext>
            </a:extLst>
          </p:cNvPr>
          <p:cNvGraphicFramePr>
            <a:graphicFrameLocks noGrp="1" noChangeAspect="1"/>
          </p:cNvGraphicFramePr>
          <p:nvPr>
            <p:ph idx="1"/>
            <p:extLst>
              <p:ext uri="{D42A27DB-BD31-4B8C-83A1-F6EECF244321}">
                <p14:modId xmlns:p14="http://schemas.microsoft.com/office/powerpoint/2010/main" val="2121524136"/>
              </p:ext>
            </p:extLst>
          </p:nvPr>
        </p:nvGraphicFramePr>
        <p:xfrm>
          <a:off x="1166813" y="2087563"/>
          <a:ext cx="9780587" cy="3890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7082BD69-6675-0D85-D7DF-0F421E42A5C0}"/>
              </a:ext>
            </a:extLst>
          </p:cNvPr>
          <p:cNvSpPr txBox="1"/>
          <p:nvPr/>
        </p:nvSpPr>
        <p:spPr>
          <a:xfrm>
            <a:off x="1933081" y="2628921"/>
            <a:ext cx="350196" cy="646331"/>
          </a:xfrm>
          <a:prstGeom prst="rect">
            <a:avLst/>
          </a:prstGeom>
          <a:noFill/>
        </p:spPr>
        <p:txBody>
          <a:bodyPr wrap="square" rtlCol="0">
            <a:spAutoFit/>
          </a:bodyPr>
          <a:lstStyle/>
          <a:p>
            <a:pPr algn="ctr"/>
            <a:r>
              <a:rPr lang="en-US" sz="3600" b="1" dirty="0">
                <a:solidFill>
                  <a:schemeClr val="bg1"/>
                </a:solidFill>
                <a:latin typeface="+mj-lt"/>
              </a:rPr>
              <a:t>1</a:t>
            </a:r>
          </a:p>
        </p:txBody>
      </p:sp>
      <p:sp>
        <p:nvSpPr>
          <p:cNvPr id="16" name="TextBox 15">
            <a:extLst>
              <a:ext uri="{FF2B5EF4-FFF2-40B4-BE49-F238E27FC236}">
                <a16:creationId xmlns:a16="http://schemas.microsoft.com/office/drawing/2014/main" id="{93E5C38B-C6FE-F156-7566-26186A2E54E1}"/>
              </a:ext>
            </a:extLst>
          </p:cNvPr>
          <p:cNvSpPr txBox="1"/>
          <p:nvPr/>
        </p:nvSpPr>
        <p:spPr>
          <a:xfrm>
            <a:off x="3901654" y="2628921"/>
            <a:ext cx="350196" cy="646331"/>
          </a:xfrm>
          <a:prstGeom prst="rect">
            <a:avLst/>
          </a:prstGeom>
          <a:noFill/>
        </p:spPr>
        <p:txBody>
          <a:bodyPr wrap="square" rtlCol="0">
            <a:spAutoFit/>
          </a:bodyPr>
          <a:lstStyle/>
          <a:p>
            <a:pPr algn="ctr"/>
            <a:r>
              <a:rPr lang="en-US" sz="3600" b="1" dirty="0">
                <a:solidFill>
                  <a:schemeClr val="bg1"/>
                </a:solidFill>
                <a:latin typeface="+mj-lt"/>
              </a:rPr>
              <a:t>2</a:t>
            </a:r>
          </a:p>
        </p:txBody>
      </p:sp>
      <p:sp>
        <p:nvSpPr>
          <p:cNvPr id="17" name="TextBox 16">
            <a:extLst>
              <a:ext uri="{FF2B5EF4-FFF2-40B4-BE49-F238E27FC236}">
                <a16:creationId xmlns:a16="http://schemas.microsoft.com/office/drawing/2014/main" id="{2822EF88-B068-E11C-D5FC-B4D02F1051C9}"/>
              </a:ext>
            </a:extLst>
          </p:cNvPr>
          <p:cNvSpPr txBox="1"/>
          <p:nvPr/>
        </p:nvSpPr>
        <p:spPr>
          <a:xfrm>
            <a:off x="5877774" y="2628921"/>
            <a:ext cx="350196" cy="646331"/>
          </a:xfrm>
          <a:prstGeom prst="rect">
            <a:avLst/>
          </a:prstGeom>
          <a:noFill/>
        </p:spPr>
        <p:txBody>
          <a:bodyPr wrap="square" rtlCol="0">
            <a:spAutoFit/>
          </a:bodyPr>
          <a:lstStyle/>
          <a:p>
            <a:pPr algn="ctr"/>
            <a:r>
              <a:rPr lang="en-US" sz="3600" b="1" dirty="0">
                <a:solidFill>
                  <a:schemeClr val="bg1"/>
                </a:solidFill>
                <a:latin typeface="+mj-lt"/>
              </a:rPr>
              <a:t>3</a:t>
            </a:r>
          </a:p>
        </p:txBody>
      </p:sp>
      <p:sp>
        <p:nvSpPr>
          <p:cNvPr id="18" name="TextBox 17">
            <a:extLst>
              <a:ext uri="{FF2B5EF4-FFF2-40B4-BE49-F238E27FC236}">
                <a16:creationId xmlns:a16="http://schemas.microsoft.com/office/drawing/2014/main" id="{A12A0979-0F48-C5F5-31E8-EB11AEC257ED}"/>
              </a:ext>
            </a:extLst>
          </p:cNvPr>
          <p:cNvSpPr txBox="1"/>
          <p:nvPr/>
        </p:nvSpPr>
        <p:spPr>
          <a:xfrm>
            <a:off x="7844750" y="2628921"/>
            <a:ext cx="350196" cy="646331"/>
          </a:xfrm>
          <a:prstGeom prst="rect">
            <a:avLst/>
          </a:prstGeom>
          <a:noFill/>
        </p:spPr>
        <p:txBody>
          <a:bodyPr wrap="square" rtlCol="0">
            <a:spAutoFit/>
          </a:bodyPr>
          <a:lstStyle/>
          <a:p>
            <a:pPr algn="ctr"/>
            <a:r>
              <a:rPr lang="en-US" sz="3600" b="1" dirty="0">
                <a:solidFill>
                  <a:schemeClr val="bg1"/>
                </a:solidFill>
                <a:latin typeface="+mj-lt"/>
              </a:rPr>
              <a:t>4</a:t>
            </a:r>
          </a:p>
        </p:txBody>
      </p:sp>
      <p:sp>
        <p:nvSpPr>
          <p:cNvPr id="19" name="TextBox 18">
            <a:extLst>
              <a:ext uri="{FF2B5EF4-FFF2-40B4-BE49-F238E27FC236}">
                <a16:creationId xmlns:a16="http://schemas.microsoft.com/office/drawing/2014/main" id="{501ABAF5-1FA6-1214-DB20-F0B21DE4A9FE}"/>
              </a:ext>
            </a:extLst>
          </p:cNvPr>
          <p:cNvSpPr txBox="1"/>
          <p:nvPr/>
        </p:nvSpPr>
        <p:spPr>
          <a:xfrm>
            <a:off x="9807953" y="2628921"/>
            <a:ext cx="350196" cy="646331"/>
          </a:xfrm>
          <a:prstGeom prst="rect">
            <a:avLst/>
          </a:prstGeom>
          <a:noFill/>
        </p:spPr>
        <p:txBody>
          <a:bodyPr wrap="square" rtlCol="0">
            <a:spAutoFit/>
          </a:bodyPr>
          <a:lstStyle/>
          <a:p>
            <a:pPr algn="ctr"/>
            <a:r>
              <a:rPr lang="en-US" sz="3600" b="1" dirty="0">
                <a:solidFill>
                  <a:schemeClr val="bg1"/>
                </a:solidFill>
                <a:latin typeface="+mj-lt"/>
              </a:rPr>
              <a:t>5</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419009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dirty="0"/>
              <a:t>Timeline</a:t>
            </a:r>
          </a:p>
        </p:txBody>
      </p:sp>
      <p:graphicFrame>
        <p:nvGraphicFramePr>
          <p:cNvPr id="8" name="Diagram 2" descr="SmartArt graphic">
            <a:extLst>
              <a:ext uri="{FF2B5EF4-FFF2-40B4-BE49-F238E27FC236}">
                <a16:creationId xmlns:a16="http://schemas.microsoft.com/office/drawing/2014/main" id="{751E22BC-3CFF-9378-9171-998561DDF151}"/>
              </a:ext>
            </a:extLst>
          </p:cNvPr>
          <p:cNvGraphicFramePr>
            <a:graphicFrameLocks noGrp="1"/>
          </p:cNvGraphicFramePr>
          <p:nvPr>
            <p:ph idx="1"/>
            <p:extLst>
              <p:ext uri="{D42A27DB-BD31-4B8C-83A1-F6EECF244321}">
                <p14:modId xmlns:p14="http://schemas.microsoft.com/office/powerpoint/2010/main" val="2829083462"/>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496144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r>
              <a:rPr lang="en-US" dirty="0"/>
              <a:t>Iterative approaches to corporate strategy</a:t>
            </a:r>
          </a:p>
          <a:p>
            <a:r>
              <a:rPr lang="en-US" dirty="0"/>
              <a:t>Establish a management framework from the inside</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a:lstStyle/>
          <a:p>
            <a:r>
              <a:rPr lang="en-US" dirty="0"/>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Cultivate one-to-one customer service with robust ideas</a:t>
            </a:r>
          </a:p>
          <a:p>
            <a:r>
              <a:rPr lang="en-US" dirty="0"/>
              <a:t>Maximize timely deliverables for real-time schemas</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37</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745592"/>
            <a:ext cx="10436678" cy="3366815"/>
          </a:xfrm>
        </p:spPr>
        <p:txBody>
          <a:bodyPr vert="horz" lIns="91440" tIns="45720" rIns="91440" bIns="45720" rtlCol="0" anchor="t">
            <a:normAutofit/>
          </a:bodyPr>
          <a:lstStyle/>
          <a:p>
            <a:r>
              <a:rPr lang="en-US" sz="3600" dirty="0"/>
              <a:t>Zero-shot-</a:t>
            </a:r>
            <a:r>
              <a:rPr lang="en-US" sz="3600" dirty="0" err="1"/>
              <a:t>CoT</a:t>
            </a:r>
            <a:r>
              <a:rPr lang="en-US" sz="3600" dirty="0"/>
              <a:t> description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pic>
        <p:nvPicPr>
          <p:cNvPr id="4" name="图片 3">
            <a:extLst>
              <a:ext uri="{FF2B5EF4-FFF2-40B4-BE49-F238E27FC236}">
                <a16:creationId xmlns:a16="http://schemas.microsoft.com/office/drawing/2014/main" id="{D4BB4CC4-235B-4D4B-BEBB-AA24A0A82FC8}"/>
              </a:ext>
            </a:extLst>
          </p:cNvPr>
          <p:cNvPicPr>
            <a:picLocks noChangeAspect="1"/>
          </p:cNvPicPr>
          <p:nvPr/>
        </p:nvPicPr>
        <p:blipFill>
          <a:blip r:embed="rId3"/>
          <a:stretch>
            <a:fillRect/>
          </a:stretch>
        </p:blipFill>
        <p:spPr>
          <a:xfrm>
            <a:off x="2282905" y="2227794"/>
            <a:ext cx="7870371" cy="4151404"/>
          </a:xfrm>
          <a:prstGeom prst="rect">
            <a:avLst/>
          </a:prstGeom>
        </p:spPr>
      </p:pic>
      <p:cxnSp>
        <p:nvCxnSpPr>
          <p:cNvPr id="10" name="直接箭头连接符 9">
            <a:extLst>
              <a:ext uri="{FF2B5EF4-FFF2-40B4-BE49-F238E27FC236}">
                <a16:creationId xmlns:a16="http://schemas.microsoft.com/office/drawing/2014/main" id="{6427ABEF-7902-4872-A67F-A86DDC52D49A}"/>
              </a:ext>
            </a:extLst>
          </p:cNvPr>
          <p:cNvCxnSpPr>
            <a:cxnSpLocks/>
          </p:cNvCxnSpPr>
          <p:nvPr/>
        </p:nvCxnSpPr>
        <p:spPr>
          <a:xfrm flipH="1">
            <a:off x="9716589" y="3962400"/>
            <a:ext cx="1473925" cy="10339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0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Two Stage Prompting</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pic>
        <p:nvPicPr>
          <p:cNvPr id="4" name="图片 3">
            <a:extLst>
              <a:ext uri="{FF2B5EF4-FFF2-40B4-BE49-F238E27FC236}">
                <a16:creationId xmlns:a16="http://schemas.microsoft.com/office/drawing/2014/main" id="{F2C0EEC7-DC5E-4C4C-8327-05CD5E9C0349}"/>
              </a:ext>
            </a:extLst>
          </p:cNvPr>
          <p:cNvPicPr>
            <a:picLocks noChangeAspect="1"/>
          </p:cNvPicPr>
          <p:nvPr/>
        </p:nvPicPr>
        <p:blipFill>
          <a:blip r:embed="rId3"/>
          <a:stretch>
            <a:fillRect/>
          </a:stretch>
        </p:blipFill>
        <p:spPr>
          <a:xfrm>
            <a:off x="2138226" y="2678632"/>
            <a:ext cx="7837714" cy="3073899"/>
          </a:xfrm>
          <a:prstGeom prst="rect">
            <a:avLst/>
          </a:prstGeom>
        </p:spPr>
      </p:pic>
    </p:spTree>
    <p:extLst>
      <p:ext uri="{BB962C8B-B14F-4D97-AF65-F5344CB8AC3E}">
        <p14:creationId xmlns:p14="http://schemas.microsoft.com/office/powerpoint/2010/main" val="124289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Experiment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Dataset: 12 including arithmetic, commonsense, symbolic and others</a:t>
            </a:r>
          </a:p>
          <a:p>
            <a:r>
              <a:rPr lang="en-US" sz="3600" dirty="0"/>
              <a:t>Models: 17 models, 0.3B to 540B</a:t>
            </a:r>
          </a:p>
          <a:p>
            <a:endParaRPr lang="en-US" sz="3600" dirty="0"/>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403318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For some datasets Cot performs better than classic zero-shot, some not</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pic>
        <p:nvPicPr>
          <p:cNvPr id="7" name="图片 6">
            <a:extLst>
              <a:ext uri="{FF2B5EF4-FFF2-40B4-BE49-F238E27FC236}">
                <a16:creationId xmlns:a16="http://schemas.microsoft.com/office/drawing/2014/main" id="{D76322A2-6DC3-4658-A890-891CB1745FC3}"/>
              </a:ext>
            </a:extLst>
          </p:cNvPr>
          <p:cNvPicPr>
            <a:picLocks noChangeAspect="1"/>
          </p:cNvPicPr>
          <p:nvPr/>
        </p:nvPicPr>
        <p:blipFill>
          <a:blip r:embed="rId3"/>
          <a:stretch>
            <a:fillRect/>
          </a:stretch>
        </p:blipFill>
        <p:spPr>
          <a:xfrm>
            <a:off x="2013857" y="3165679"/>
            <a:ext cx="7837714" cy="2867923"/>
          </a:xfrm>
          <a:prstGeom prst="rect">
            <a:avLst/>
          </a:prstGeom>
        </p:spPr>
      </p:pic>
    </p:spTree>
    <p:extLst>
      <p:ext uri="{BB962C8B-B14F-4D97-AF65-F5344CB8AC3E}">
        <p14:creationId xmlns:p14="http://schemas.microsoft.com/office/powerpoint/2010/main" val="984951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266847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3577459542"/>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2" id="{1E9E7818-336A-4DB3-9653-43A16EB0A1EB}" vid="{3A0B5E3F-0982-48C9-85EE-FA4C01508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18A0498-6641-479D-8115-8BC7C8E6B1B8}">
  <ds:schemaRefs>
    <ds:schemaRef ds:uri="http://schemas.microsoft.com/sharepoint/v3/contenttype/forms"/>
  </ds:schemaRefs>
</ds:datastoreItem>
</file>

<file path=customXml/itemProps2.xml><?xml version="1.0" encoding="utf-8"?>
<ds:datastoreItem xmlns:ds="http://schemas.openxmlformats.org/officeDocument/2006/customXml" ds:itemID="{3FAC3131-8810-4A91-9F94-92262D4BB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73794D-D7EA-4048-9998-F5D6224939BE}">
  <ds:schemaRefs>
    <ds:schemaRef ds:uri="71af3243-3dd4-4a8d-8c0d-dd76da1f02a5"/>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 ds:uri="http://purl.org/dc/dcmitype/"/>
    <ds:schemaRef ds:uri="230e9df3-be65-4c73-a93b-d1236ebd677e"/>
    <ds:schemaRef ds:uri="16c05727-aa75-4e4a-9b5f-8a80a1165891"/>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1457</Words>
  <Application>Microsoft Office PowerPoint</Application>
  <PresentationFormat>宽屏</PresentationFormat>
  <Paragraphs>321</Paragraphs>
  <Slides>38</Slides>
  <Notes>33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Tenorite</vt:lpstr>
      <vt:lpstr>等线</vt:lpstr>
      <vt:lpstr>Arial</vt:lpstr>
      <vt:lpstr>Calibri</vt:lpstr>
      <vt:lpstr>Custom</vt:lpstr>
      <vt:lpstr>LLMs are Zero-Shot Reasoners  </vt:lpstr>
      <vt:lpstr>Introduction</vt:lpstr>
      <vt:lpstr>Introduction</vt:lpstr>
      <vt:lpstr>Introduction</vt:lpstr>
      <vt:lpstr>Implementation</vt:lpstr>
      <vt:lpstr>Experiment</vt:lpstr>
      <vt:lpstr>Results</vt:lpstr>
      <vt:lpstr>Results</vt:lpstr>
      <vt:lpstr>Results</vt:lpstr>
      <vt:lpstr>Results</vt:lpstr>
      <vt:lpstr>Results</vt:lpstr>
      <vt:lpstr>LLMs as Optimizers </vt:lpstr>
      <vt:lpstr>Introduction</vt:lpstr>
      <vt:lpstr>Implementation</vt:lpstr>
      <vt:lpstr>Implementation</vt:lpstr>
      <vt:lpstr>Implementation</vt:lpstr>
      <vt:lpstr>Implementation</vt:lpstr>
      <vt:lpstr>Implementation</vt:lpstr>
      <vt:lpstr>Implementation</vt:lpstr>
      <vt:lpstr>Mathmatical Optimization</vt:lpstr>
      <vt:lpstr>Mathmatical Optimization</vt:lpstr>
      <vt:lpstr>Mathmatical Optimization</vt:lpstr>
      <vt:lpstr>Prompt Optimization</vt:lpstr>
      <vt:lpstr>LLMs are Human Level Prompt Engineers </vt:lpstr>
      <vt:lpstr>Introduction</vt:lpstr>
      <vt:lpstr>Implementation</vt:lpstr>
      <vt:lpstr>Introduction</vt:lpstr>
      <vt:lpstr>Primary goals</vt:lpstr>
      <vt:lpstr>Areas of growth</vt:lpstr>
      <vt:lpstr>Business opportunities are like buses. There's always another one coming.</vt:lpstr>
      <vt:lpstr>Meet our team</vt:lpstr>
      <vt:lpstr>The full team</vt:lpstr>
      <vt:lpstr>Plan for product launch </vt:lpstr>
      <vt:lpstr>Timeline</vt:lpstr>
      <vt:lpstr>Areas of focus</vt:lpstr>
      <vt:lpstr>How we get there</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2023-09-06T14:50:52Z</dcterms:created>
  <dcterms:modified xsi:type="dcterms:W3CDTF">2023-10-18T20:16:59Z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